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EE5"/>
    <a:srgbClr val="12DC34"/>
    <a:srgbClr val="30DC76"/>
    <a:srgbClr val="42962E"/>
    <a:srgbClr val="EAEAEA"/>
    <a:srgbClr val="33CC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00" autoAdjust="0"/>
  </p:normalViewPr>
  <p:slideViewPr>
    <p:cSldViewPr>
      <p:cViewPr varScale="1">
        <p:scale>
          <a:sx n="97" d="100"/>
          <a:sy n="97" d="100"/>
        </p:scale>
        <p:origin x="-10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2C2BF-11FD-48E8-A8BA-17BC41AC26D7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C2B2-F5DE-4903-99C3-039A88689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mechanics,</a:t>
            </a:r>
            <a:r>
              <a:rPr lang="en-US" baseline="0" dirty="0" smtClean="0"/>
              <a:t> also note the modeling of CMP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</a:t>
            </a:r>
            <a:r>
              <a:rPr lang="en-US" baseline="0" dirty="0" smtClean="0"/>
              <a:t> will arise when there is no planarization such as wells not getting filled properly and eventually non-connected deposited layers.  Allows for </a:t>
            </a:r>
            <a:r>
              <a:rPr lang="en-US" baseline="0" dirty="0" err="1" smtClean="0"/>
              <a:t>accutate</a:t>
            </a:r>
            <a:r>
              <a:rPr lang="en-US" baseline="0" dirty="0" smtClean="0"/>
              <a:t> resist patterning, needed for smaller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Carrier Rotates around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gimabl</a:t>
            </a:r>
            <a:r>
              <a:rPr lang="en-US" baseline="0" dirty="0" smtClean="0"/>
              <a:t> point.  The carrier film and the bottom pad are </a:t>
            </a:r>
            <a:r>
              <a:rPr lang="en-US" baseline="0" dirty="0" err="1" smtClean="0"/>
              <a:t>compresble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mainitain</a:t>
            </a:r>
            <a:r>
              <a:rPr lang="en-US" baseline="0" dirty="0" smtClean="0"/>
              <a:t> a uniform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Kp</a:t>
            </a:r>
            <a:r>
              <a:rPr lang="en-US" baseline="0" dirty="0" smtClean="0"/>
              <a:t> term is rather </a:t>
            </a:r>
            <a:r>
              <a:rPr lang="en-US" baseline="0" dirty="0" err="1" smtClean="0"/>
              <a:t>costant</a:t>
            </a:r>
            <a:r>
              <a:rPr lang="en-US" baseline="0" dirty="0" smtClean="0"/>
              <a:t> for a </a:t>
            </a:r>
            <a:r>
              <a:rPr lang="en-US" baseline="0" dirty="0" err="1" smtClean="0"/>
              <a:t>cetian</a:t>
            </a:r>
            <a:r>
              <a:rPr lang="en-US" baseline="0" dirty="0" smtClean="0"/>
              <a:t> process.  Normal Pressure terms tend to be lass than 10 psi.  V is typically between 50 and 500 meters per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basic polishing techniques.</a:t>
            </a:r>
            <a:r>
              <a:rPr lang="en-US" baseline="0" dirty="0" smtClean="0"/>
              <a:t>  Linier Constant velocity important for consistent polish.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grooves means nowhere for the slurry to go, also prevents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edje</a:t>
            </a:r>
            <a:r>
              <a:rPr lang="en-US" baseline="0" dirty="0" smtClean="0"/>
              <a:t> effects.  </a:t>
            </a:r>
            <a:r>
              <a:rPr lang="en-US" baseline="0" dirty="0" err="1" smtClean="0"/>
              <a:t>Planiarity</a:t>
            </a:r>
            <a:r>
              <a:rPr lang="en-US" baseline="0" dirty="0" smtClean="0"/>
              <a:t> quotient is the oxide removal rate at the bottom of a trench divided by the rate at the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</a:t>
            </a:r>
            <a:r>
              <a:rPr lang="en-US" baseline="0" dirty="0" smtClean="0"/>
              <a:t> chemical effects are also </a:t>
            </a:r>
            <a:r>
              <a:rPr lang="en-US" baseline="0" dirty="0" err="1" smtClean="0"/>
              <a:t>presnt</a:t>
            </a:r>
            <a:r>
              <a:rPr lang="en-US" baseline="0" dirty="0" smtClean="0"/>
              <a:t> with the slurry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modern slurry compositions have a 1:1 etch rate for oxide and metal, which can prevent some issues, but not all.  The analysis gets more complex since most </a:t>
            </a:r>
            <a:r>
              <a:rPr lang="en-US" baseline="0" dirty="0" err="1" smtClean="0"/>
              <a:t>vias</a:t>
            </a:r>
            <a:r>
              <a:rPr lang="en-US" baseline="0" dirty="0" smtClean="0"/>
              <a:t> are coated with a film of </a:t>
            </a:r>
            <a:r>
              <a:rPr lang="en-US" baseline="0" dirty="0" err="1" smtClean="0"/>
              <a:t>titmnium</a:t>
            </a:r>
            <a:r>
              <a:rPr lang="en-US" baseline="0" dirty="0" smtClean="0"/>
              <a:t>, which will be etched at a </a:t>
            </a:r>
            <a:r>
              <a:rPr lang="en-US" baseline="0" dirty="0" err="1" smtClean="0"/>
              <a:t>differnet</a:t>
            </a:r>
            <a:r>
              <a:rPr lang="en-US" baseline="0" dirty="0" smtClean="0"/>
              <a:t> rate then either copper or oxide.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C2B2-F5DE-4903-99C3-039A886899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C6E-A450-494C-87C7-B56586EEA5BB}" type="datetimeFigureOut">
              <a:rPr lang="en-US" smtClean="0"/>
              <a:pPr/>
              <a:t>5/25/2008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87C8-24C7-4648-BC4D-B5E48901B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Pad --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/>
          <a:lstStyle/>
          <a:p>
            <a:r>
              <a:rPr lang="en-US" sz="3000" dirty="0" smtClean="0"/>
              <a:t>Must be hydrophilic (soaks liquid) </a:t>
            </a:r>
          </a:p>
          <a:p>
            <a:pPr lvl="1"/>
            <a:r>
              <a:rPr lang="en-US" sz="2600" dirty="0" smtClean="0"/>
              <a:t>Allows for pad/slurry reactions</a:t>
            </a:r>
          </a:p>
          <a:p>
            <a:pPr lvl="1"/>
            <a:endParaRPr lang="en-US" sz="2600" dirty="0" smtClean="0"/>
          </a:p>
          <a:p>
            <a:r>
              <a:rPr lang="en-US" sz="3000" dirty="0" smtClean="0"/>
              <a:t>Commonly made of Polyurethane</a:t>
            </a:r>
          </a:p>
          <a:p>
            <a:pPr lvl="1"/>
            <a:r>
              <a:rPr lang="en-US" sz="2600" dirty="0" smtClean="0"/>
              <a:t>Measured and predictable substance, chemically stable</a:t>
            </a:r>
          </a:p>
          <a:p>
            <a:pPr lvl="1"/>
            <a:endParaRPr lang="en-US" sz="2600" dirty="0" smtClean="0"/>
          </a:p>
          <a:p>
            <a:r>
              <a:rPr lang="en-US" sz="3000" dirty="0" smtClean="0"/>
              <a:t>Many pad varieties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Pad – Commonly Used Structures</a:t>
            </a:r>
            <a:endParaRPr lang="en-US" dirty="0"/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>
          <a:xfrm>
            <a:off x="381000" y="4237037"/>
            <a:ext cx="4267200" cy="1782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Polyurethane foam with crater-like pores</a:t>
            </a:r>
          </a:p>
          <a:p>
            <a:r>
              <a:rPr lang="en-US" sz="2000" dirty="0" smtClean="0"/>
              <a:t> Pad cured at high temperatures</a:t>
            </a:r>
          </a:p>
          <a:p>
            <a:r>
              <a:rPr lang="en-US" sz="2000" dirty="0" smtClean="0"/>
              <a:t>Best for SiO2 polishing and better slurry loading</a:t>
            </a:r>
            <a:endParaRPr lang="en-US" sz="2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295400" y="2027237"/>
            <a:ext cx="2057400" cy="1981200"/>
            <a:chOff x="1447800" y="2438400"/>
            <a:chExt cx="2057400" cy="1981200"/>
          </a:xfrm>
        </p:grpSpPr>
        <p:sp>
          <p:nvSpPr>
            <p:cNvPr id="4" name="Oval 3"/>
            <p:cNvSpPr/>
            <p:nvPr/>
          </p:nvSpPr>
          <p:spPr>
            <a:xfrm>
              <a:off x="1447800" y="2438400"/>
              <a:ext cx="2057400" cy="1981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2667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33600" y="2590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3429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05000" y="2743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0" y="28194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19400" y="2895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28800" y="2971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2895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3048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24200" y="3048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28800" y="3124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00200" y="3124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14600" y="35814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743200" y="3124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3276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590800" y="3352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3429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3352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05000" y="3352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00200" y="3276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676400" y="3505200"/>
              <a:ext cx="2286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33600" y="35814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52600" y="37338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200" y="3886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286000" y="3810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14600" y="3810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00400" y="38100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38400" y="4038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43200" y="4038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39624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42672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971800" y="3657600"/>
              <a:ext cx="152400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33600" y="3124200"/>
              <a:ext cx="2286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743200" y="2667000"/>
              <a:ext cx="2286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819400" y="3810000"/>
              <a:ext cx="2286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3600" y="4038600"/>
              <a:ext cx="2286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38200" y="1265237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Micropourus</a:t>
            </a:r>
            <a:r>
              <a:rPr lang="en-US" sz="2000" dirty="0" smtClean="0"/>
              <a:t> Polymer Sheet</a:t>
            </a:r>
            <a:endParaRPr lang="en-US" sz="2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410200" y="1722437"/>
            <a:ext cx="3200400" cy="2286000"/>
            <a:chOff x="5791200" y="2057400"/>
            <a:chExt cx="3200400" cy="2286000"/>
          </a:xfrm>
        </p:grpSpPr>
        <p:sp>
          <p:nvSpPr>
            <p:cNvPr id="5" name="Oval 4"/>
            <p:cNvSpPr/>
            <p:nvPr/>
          </p:nvSpPr>
          <p:spPr>
            <a:xfrm>
              <a:off x="5791200" y="2438400"/>
              <a:ext cx="1905000" cy="19050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ine Callout 1 49"/>
            <p:cNvSpPr/>
            <p:nvPr/>
          </p:nvSpPr>
          <p:spPr>
            <a:xfrm>
              <a:off x="7696200" y="2057400"/>
              <a:ext cx="1295400" cy="990600"/>
            </a:xfrm>
            <a:prstGeom prst="borderCallout1">
              <a:avLst>
                <a:gd name="adj1" fmla="val 63339"/>
                <a:gd name="adj2" fmla="val 585"/>
                <a:gd name="adj3" fmla="val 127363"/>
                <a:gd name="adj4" fmla="val -780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773988" y="2667000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7887494" y="2552700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02588" y="2438400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231188" y="2667000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459788" y="2436812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8117682" y="2551906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8344694" y="2551906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8573294" y="2551906"/>
              <a:ext cx="228600" cy="158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88388" y="2667000"/>
              <a:ext cx="230188" cy="794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562600" y="126523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Grooved Pad Structure</a:t>
            </a:r>
            <a:endParaRPr lang="en-US" sz="2000" dirty="0"/>
          </a:p>
        </p:txBody>
      </p:sp>
      <p:sp>
        <p:nvSpPr>
          <p:cNvPr id="72" name="Content Placeholder 70"/>
          <p:cNvSpPr txBox="1">
            <a:spLocks/>
          </p:cNvSpPr>
          <p:nvPr/>
        </p:nvSpPr>
        <p:spPr>
          <a:xfrm>
            <a:off x="5122190" y="4313237"/>
            <a:ext cx="3564610" cy="147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Stiffer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Less slurry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loading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planarizing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76400" y="6248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top pads rest on more flexible bottom pad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Pad – Variables affecting Removal  Rate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458200" cy="2925763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r>
              <a:rPr lang="en-US" sz="2800" dirty="0" smtClean="0"/>
              <a:t>Groove Designs – Spirals, Circles, Squares, Rays</a:t>
            </a:r>
          </a:p>
          <a:p>
            <a:pPr lvl="1"/>
            <a:r>
              <a:rPr lang="en-US" sz="2600" dirty="0" smtClean="0"/>
              <a:t>Prevents hydroplaning of wafer</a:t>
            </a:r>
          </a:p>
          <a:p>
            <a:pPr lvl="1"/>
            <a:r>
              <a:rPr lang="en-US" sz="2600" dirty="0" smtClean="0"/>
              <a:t>Allows slurry to penetrate whole wafer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Base Pad – Impacts curvature of top pad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4800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 Thickness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Determines stiffness of pad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 thickness = 8x stiffness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Normally 1.3mm to 2.0mm thick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lanar plot.jpg"/>
          <p:cNvPicPr>
            <a:picLocks noChangeAspect="1"/>
          </p:cNvPicPr>
          <p:nvPr/>
        </p:nvPicPr>
        <p:blipFill>
          <a:blip r:embed="rId3" cstate="print"/>
          <a:srcRect l="23745" t="22222" r="16023" b="51111"/>
          <a:stretch>
            <a:fillRect/>
          </a:stretch>
        </p:blipFill>
        <p:spPr>
          <a:xfrm>
            <a:off x="4800600" y="1078522"/>
            <a:ext cx="4343399" cy="267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Slurry –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need a slurry?</a:t>
            </a:r>
          </a:p>
          <a:p>
            <a:pPr lvl="1"/>
            <a:r>
              <a:rPr lang="en-US" dirty="0" smtClean="0"/>
              <a:t>Transporting waste particles from the wafer surface</a:t>
            </a:r>
          </a:p>
          <a:p>
            <a:pPr lvl="1"/>
            <a:r>
              <a:rPr lang="en-US" dirty="0" smtClean="0"/>
              <a:t>Abrasive particles</a:t>
            </a:r>
          </a:p>
          <a:p>
            <a:pPr lvl="1"/>
            <a:r>
              <a:rPr lang="en-US" dirty="0" smtClean="0"/>
              <a:t>Controlling pH and temperature</a:t>
            </a:r>
          </a:p>
          <a:p>
            <a:pPr lvl="1"/>
            <a:r>
              <a:rPr lang="en-US" dirty="0" smtClean="0"/>
              <a:t>Lubricating the pad and </a:t>
            </a:r>
            <a:r>
              <a:rPr lang="en-US" dirty="0" smtClean="0"/>
              <a:t>wafer</a:t>
            </a:r>
          </a:p>
          <a:p>
            <a:pPr lvl="1"/>
            <a:r>
              <a:rPr lang="en-US" dirty="0" smtClean="0"/>
              <a:t>Can etch one material faster then another with a specific slurry type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Two main slurry components are solution and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Slurry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33528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Big mixture of chemicals</a:t>
            </a:r>
          </a:p>
          <a:p>
            <a:r>
              <a:rPr lang="en-US" sz="2000" dirty="0" smtClean="0"/>
              <a:t>Surfactants</a:t>
            </a:r>
          </a:p>
          <a:p>
            <a:r>
              <a:rPr lang="en-US" sz="2000" dirty="0" smtClean="0"/>
              <a:t>Inhibitors</a:t>
            </a:r>
          </a:p>
          <a:p>
            <a:r>
              <a:rPr lang="en-US" sz="2000" dirty="0" smtClean="0"/>
              <a:t>Oxidizers</a:t>
            </a:r>
          </a:p>
          <a:p>
            <a:r>
              <a:rPr lang="en-US" sz="2000" dirty="0" smtClean="0"/>
              <a:t>Other compounds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2590800"/>
            <a:ext cx="4191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Particles that allow for a polishing effect on the wafer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Factors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removal rate include: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noProof="0" dirty="0" smtClean="0"/>
              <a:t>Particle</a:t>
            </a:r>
            <a:r>
              <a:rPr lang="en-US" sz="2000" noProof="0" dirty="0" smtClean="0"/>
              <a:t> size (7-30 nm)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Concentration  (9-15%)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noProof="0" dirty="0" smtClean="0"/>
              <a:t>Type  (silica or alumina)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746" y="175260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752600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Solids</a:t>
            </a:r>
            <a:endParaRPr lang="en-US" sz="3200" dirty="0"/>
          </a:p>
        </p:txBody>
      </p:sp>
      <p:pic>
        <p:nvPicPr>
          <p:cNvPr id="8" name="Picture 7" descr="coll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876800"/>
            <a:ext cx="3581400" cy="1835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736" y="5334000"/>
            <a:ext cx="17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Solids in a slurry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55626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What goes </a:t>
            </a:r>
            <a:r>
              <a:rPr lang="en-US" dirty="0" smtClean="0"/>
              <a:t>wrong -- Dishing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5626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Dishing is a dip in metal lines caused by over-polishing and slurry composition</a:t>
            </a:r>
          </a:p>
          <a:p>
            <a:pPr lvl="1"/>
            <a:r>
              <a:rPr lang="en-US" sz="2400" dirty="0" smtClean="0"/>
              <a:t>Results in decreased average thickness</a:t>
            </a:r>
          </a:p>
          <a:p>
            <a:pPr lvl="1"/>
            <a:r>
              <a:rPr lang="en-US" sz="2400" dirty="0" smtClean="0"/>
              <a:t>Increased line resistivity</a:t>
            </a:r>
          </a:p>
          <a:p>
            <a:pPr lvl="1"/>
            <a:r>
              <a:rPr lang="en-US" sz="2400" dirty="0" smtClean="0"/>
              <a:t>Reduced signal propagation speeds</a:t>
            </a:r>
          </a:p>
          <a:p>
            <a:pPr lvl="1"/>
            <a:r>
              <a:rPr lang="en-US" sz="2400" dirty="0" smtClean="0"/>
              <a:t>Decreases overall planarity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53200" y="2209800"/>
            <a:ext cx="1828800" cy="1600200"/>
            <a:chOff x="3581400" y="1905000"/>
            <a:chExt cx="1219200" cy="1066800"/>
          </a:xfrm>
        </p:grpSpPr>
        <p:sp>
          <p:nvSpPr>
            <p:cNvPr id="6" name="L-Shape 5"/>
            <p:cNvSpPr/>
            <p:nvPr/>
          </p:nvSpPr>
          <p:spPr>
            <a:xfrm>
              <a:off x="3581400" y="1905000"/>
              <a:ext cx="609600" cy="1066800"/>
            </a:xfrm>
            <a:prstGeom prst="corner">
              <a:avLst>
                <a:gd name="adj1" fmla="val 39831"/>
                <a:gd name="adj2" fmla="val 4110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-Shape 7"/>
            <p:cNvSpPr/>
            <p:nvPr/>
          </p:nvSpPr>
          <p:spPr>
            <a:xfrm flipH="1">
              <a:off x="4191000" y="1905000"/>
              <a:ext cx="609600" cy="1066800"/>
            </a:xfrm>
            <a:prstGeom prst="corner">
              <a:avLst>
                <a:gd name="adj1" fmla="val 40066"/>
                <a:gd name="adj2" fmla="val 4055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1905000"/>
              <a:ext cx="762000" cy="83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553200" y="1676400"/>
            <a:ext cx="1828800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914400"/>
            <a:ext cx="12192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8382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3400" y="46482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5029200"/>
            <a:ext cx="792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prevented with precise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CMP timing or optical sensing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800" noProof="0" dirty="0" smtClean="0"/>
              <a:t>-- If many metal </a:t>
            </a:r>
            <a:r>
              <a:rPr lang="en-US" sz="2800" noProof="0" dirty="0" err="1" smtClean="0"/>
              <a:t>vias</a:t>
            </a:r>
            <a:r>
              <a:rPr lang="en-US" sz="2800" noProof="0" dirty="0" smtClean="0"/>
              <a:t> are in a row, erosion can </a:t>
            </a:r>
            <a:r>
              <a:rPr lang="en-US" sz="2800" noProof="0" dirty="0" err="1" smtClean="0"/>
              <a:t>occure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2.70645E-6 L 3.33333E-6 0.105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3.89313E-6 L 3.33333E-6 0.127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CMP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5"/>
            <a:ext cx="2590800" cy="841375"/>
          </a:xfrm>
        </p:spPr>
        <p:txBody>
          <a:bodyPr/>
          <a:lstStyle/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Techniques and Developments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43400" y="1981200"/>
            <a:ext cx="31242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5600" y="2819400"/>
            <a:ext cx="35814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Planarization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8 -0.32801 C -0.36441 -0.33426 -0.36094 -0.33519 -0.35625 -0.33658 C -0.3474 -0.34468 -0.33125 -0.34537 -0.32136 -0.34699 C -0.31719 -0.34769 -0.30868 -0.34908 -0.30868 -0.34885 C -0.28073 -0.34815 -0.25452 -0.34676 -0.22622 -0.34607 C -0.21702 -0.34167 -0.20747 -0.33889 -0.19844 -0.33334 C -0.1908 -0.32848 -0.18316 -0.32084 -0.17535 -0.31736 C -0.16337 -0.30394 -0.17761 -0.31852 -0.1658 -0.30996 C -0.15851 -0.30463 -0.15174 -0.29838 -0.14445 -0.29306 C -0.1309 -0.28334 -0.11892 -0.26875 -0.10712 -0.25602 C -0.10035 -0.24885 -0.0941 -0.24098 -0.08733 -0.2338 C -0.08472 -0.23102 -0.07934 -0.22547 -0.07934 -0.22524 C -0.07483 -0.21574 -0.06788 -0.20834 -0.06181 -0.20024 C -0.05695 -0.19375 -0.05382 -0.18519 -0.04913 -0.17894 C -0.04774 -0.17061 -0.04254 -0.16227 -0.03958 -0.1544 C -0.03872 -0.14746 -0.03681 -0.14213 -0.0349 -0.13565 C -0.03333 -0.12477 -0.03038 -0.11412 -0.02778 -0.10371 C -0.02309 -0.08473 -0.02882 -0.09931 -0.02448 -0.08889 C -0.02118 -0.06412 -0.01441 -0.03311 -0.0007 -0.01505 C 0.00035 -0.01042 0.00295 -0.00903 0.00486 -0.00533 C 0.00173 -0.00394 1.38889E-6 -0.00486 1.38889E-6 3.7037E-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02 -0.32824 C 0.31146 -0.31852 0.28646 -0.30787 0.25868 -0.30602 C 0.2257 -0.30069 0.24028 -0.30208 0.21511 -0.30069 C 0.19202 -0.2956 0.16858 -0.29444 0.14514 -0.29329 C 0.1309 -0.29051 0.11719 -0.28796 0.10313 -0.2838 C 0.0974 -0.28218 0.09479 -0.27963 0.08959 -0.27639 C 0.05643 -0.25625 0.02847 -0.22639 0.01667 -0.17893 C 0.01563 -0.16991 0.01406 -0.16181 0.01354 -0.15255 C 0.01424 -0.13981 0.01302 -0.13171 0.01667 -0.12176 C 0.01806 -0.11782 0.01979 -0.11412 0.02136 -0.11018 C 0.02205 -0.10833 0.02379 -0.10486 0.02379 -0.10486 C 0.02847 -0.08287 0.04584 -0.0625 0.05799 -0.04768 C 0.06945 -0.03356 0.08056 -0.02431 0.09288 -0.01181 C 0.09514 -0.00949 0.09827 -0.00926 0.1007 -0.00741 C 0.10747 -0.00231 0.11354 0.00185 0.12066 0.00625 C 0.1382 0.01713 0.15521 0.03125 0.17066 0.04653 C 0.17465 0.0544 0.17656 0.05764 0.17847 0.06667 C 0.17795 0.08218 0.17847 0.08657 0.17535 0.09838 C 0.17396 0.10926 0.1665 0.13032 0.15868 0.13542 C 0.15556 0.13495 0.15226 0.13519 0.14913 0.13426 C 0.14584 0.13333 0.13959 0.13009 0.13959 0.13009 C 0.12518 0.11736 0.10816 0.10764 0.09288 0.09722 C 0.08143 0.08958 0.07014 0.08171 0.05868 0.07407 C 0.05452 0.0713 0.04775 0.06551 0.04288 0.06343 C 0.03837 0.0588 0.03264 0.05486 0.02934 0.04861 C 0.02379 0.03796 0.02136 0.02569 0.01424 0.0169 C 0.0125 0.00903 0.00417 0.00556 1.38889E-6 -2.22222E-6 " pathEditMode="relative" ptsTypes="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86 0.48889 C 0.44079 0.47686 0.43194 0.46112 0.42378 0.44653 C 0.41562 0.43218 0.4026 0.41598 0.39687 0.39885 C 0.39253 0.38565 0.39027 0.37176 0.38576 0.3588 C 0.38454 0.3551 0.38368 0.35 0.38177 0.34699 C 0.37447 0.33612 0.36493 0.3301 0.35555 0.32269 C 0.34548 0.31482 0.33437 0.30695 0.32309 0.30255 C 0.31093 0.29769 0.29809 0.29653 0.28576 0.29306 C 0.27326 0.29422 0.26441 0.29723 0.25243 0.30162 C 0.24947 0.30417 0.24687 0.30487 0.24357 0.30579 C 0.24045 0.30834 0.2368 0.31181 0.23333 0.3132 C 0.22239 0.32315 0.21145 0.32894 0.19843 0.33218 C 0.18489 0.33959 0.19305 0.33612 0.17222 0.34074 C 0.16909 0.34144 0.1625 0.34283 0.1625 0.34283 C 0.1375 0.34144 0.10642 0.3426 0.08003 0.33449 C 0.0559 0.32686 0.02986 0.31343 0.00798 0.29746 C 0.00468 0.29491 0.00191 0.29121 -0.00157 0.28889 C -0.00313 0.28774 -0.00487 0.28681 -0.00643 0.28565 C -0.0125 0.27454 -0.03004 0.26297 -0.03889 0.25301 C -0.05452 0.23519 -0.0698 0.21551 -0.08334 0.19468 C -0.11441 0.14699 -0.13525 0.0882 -0.14914 0.02848 C -0.15296 0.01204 -0.15816 -0.0037 -0.16198 -0.02013 C -0.17136 -0.05972 -0.17761 -0.10023 -0.18421 -0.14074 C -0.18559 -0.1662 -0.1875 -0.19166 -0.18976 -0.21689 C -0.18837 -0.24884 -0.18351 -0.28101 -0.1698 -0.30787 C -0.1625 -0.32222 -0.15504 -0.33842 -0.14358 -0.34699 C -0.13507 -0.35347 -0.12518 -0.35555 -0.1158 -0.35763 C -0.05851 -0.35578 -0.00243 -0.34166 0.05399 -0.32916 C 0.07882 -0.32361 0.10382 -0.3206 0.12847 -0.31527 C 0.13715 -0.31342 0.14531 -0.30972 0.15399 -0.30787 C 0.15885 -0.30578 0.16336 -0.30254 0.16822 -0.30046 C 0.17795 -0.29097 0.18489 -0.2824 0.19288 -0.2699 C 0.1967 -0.26388 0.19843 -0.25578 0.20243 -0.24976 C 0.20607 -0.24421 0.21076 -0.23726 0.21354 -0.23078 C 0.21875 -0.21828 0.22083 -0.20277 0.22465 -0.18935 C 0.22916 -0.17384 0.23385 -0.15694 0.23645 -0.14074 C 0.23767 -0.13333 0.23975 -0.11851 0.23975 -0.11851 C 0.24079 -0.10532 0.24149 -0.09259 0.24201 -0.07939 C 0.24027 -0.0581 0.23906 -0.0368 0.23246 -0.01689 C 0.22604 0.00255 0.21701 0.01783 0.20798 0.03496 C 0.19479 0.05949 0.18211 0.0875 0.16354 0.10579 C 0.14097 0.12824 0.11822 0.14815 0.09357 0.16621 C 0.08107 0.17524 0.06666 0.17987 0.05312 0.18519 C 0.02864 0.19491 0.00312 0.20232 -0.02223 0.20741 C -0.0941 0.20487 -0.06112 0.20741 -0.11355 0.20209 C -0.12275 0.20116 -0.14132 0.19885 -0.14132 0.19885 C -0.16007 0.19098 -0.1823 0.18565 -0.19688 0.16621 C -0.20834 0.15093 -0.22709 0.11783 -0.24046 0.10695 C -0.2448 0.10348 -0.2474 0.09815 -0.25243 0.0963 C -0.25747 0.09237 -0.26007 0.0919 -0.2658 0.09306 C -0.28594 0.11991 -0.29462 0.15417 -0.29844 0.19144 C -0.29792 0.20093 -0.29862 0.21088 -0.29688 0.22014 C -0.29323 0.24005 -0.28525 0.25741 -0.27691 0.27408 C -0.2691 0.28982 -0.27691 0.28334 -0.26268 0.30487 C -0.24618 0.32987 -0.21875 0.36042 -0.19601 0.37362 C -0.17327 0.38681 -0.14792 0.39098 -0.12379 0.39676 C -0.10764 0.4007 -0.09184 0.40556 -0.07535 0.40741 C -0.01841 0.42246 0.0401 0.42431 0.09757 0.43496 C 0.13854 0.43264 0.16788 0.42848 0.20312 0.40116 C 0.23975 0.37269 0.26614 0.32014 0.28645 0.27199 C 0.29305 0.25625 0.30069 0.23959 0.30798 0.22431 C 0.31163 0.21667 0.31649 0.20973 0.31909 0.20116 C 0.3276 0.17408 0.33923 0.14769 0.346 0.11968 C 0.35451 0.08473 0.36441 0.0507 0.37378 0.01598 C 0.375 0.00672 0.3776 -0.00231 0.37864 -0.01157 C 0.37968 -0.0199 0.3802 -0.03703 0.3802 -0.03703 C 0.37882 -0.0581 0.37899 -0.07592 0.37135 -0.09421 C 0.3467 -0.15347 0.29062 -0.16412 0.24531 -0.16921 C 0.24132 -0.16898 0.22274 -0.16875 0.21579 -0.16713 C 0.19166 -0.1618 0.17621 -0.14189 0.15937 -0.11967 C 0.15347 -0.11157 0.14878 -0.09328 0.14357 -0.08263 C 0.13784 -0.05578 0.12777 -0.03055 0.11909 -0.00532 C 0.09322 0.06922 0.06371 0.125 0.00642 0.16088 C -0.0033 0.16713 -0.01424 0.16899 -0.02466 0.17246 C -0.03316 0.17223 -0.0415 0.17246 -0.05 0.17153 C -0.05313 0.17107 -0.05799 0.16505 -0.05799 0.16505 C -0.05764 0.16042 -0.05782 0.15579 -0.05712 0.15139 C -0.05695 0.15024 -0.05591 0.14931 -0.05556 0.14815 C -0.05313 0.14051 -0.05087 0.13287 -0.04757 0.12593 C -0.04566 0.11737 -0.04184 0.11158 -0.03803 0.10487 C -0.03247 0.09491 -0.02778 0.08519 -0.0198 0.07824 C -0.01806 0.07477 -0.01684 0.07315 -0.01424 0.07084 C -0.01042 0.06343 4.44444E-6 0.0419 4.44444E-6 0.03287 C 4.44444E-6 0.02199 4.44444E-6 0.01088 4.44444E-6 -3.7037E-7 " pathEditMode="relative" ptsTypes="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2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096962"/>
          </a:xfrm>
        </p:spPr>
        <p:txBody>
          <a:bodyPr>
            <a:noAutofit/>
          </a:bodyPr>
          <a:lstStyle/>
          <a:p>
            <a:r>
              <a:rPr lang="en-US" sz="4000" dirty="0" smtClean="0"/>
              <a:t>Chemical Mechanical Planarization 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4724400" cy="4525963"/>
          </a:xfrm>
        </p:spPr>
        <p:txBody>
          <a:bodyPr/>
          <a:lstStyle/>
          <a:p>
            <a:r>
              <a:rPr lang="en-US" dirty="0" smtClean="0"/>
              <a:t>What is CMP</a:t>
            </a:r>
          </a:p>
          <a:p>
            <a:r>
              <a:rPr lang="en-US" dirty="0" smtClean="0"/>
              <a:t>The Mechanics of CMP</a:t>
            </a:r>
          </a:p>
          <a:p>
            <a:r>
              <a:rPr lang="en-US" dirty="0" smtClean="0"/>
              <a:t>The Pad</a:t>
            </a:r>
          </a:p>
          <a:p>
            <a:r>
              <a:rPr lang="en-US" dirty="0" smtClean="0"/>
              <a:t>The Slurry</a:t>
            </a:r>
          </a:p>
          <a:p>
            <a:r>
              <a:rPr lang="en-US" dirty="0" smtClean="0"/>
              <a:t>What Can go Wrong</a:t>
            </a:r>
          </a:p>
          <a:p>
            <a:r>
              <a:rPr lang="en-US" dirty="0" smtClean="0"/>
              <a:t>Future Developments</a:t>
            </a:r>
          </a:p>
        </p:txBody>
      </p:sp>
      <p:pic>
        <p:nvPicPr>
          <p:cNvPr id="8" name="Picture 7" descr="wa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3565" y="2362200"/>
            <a:ext cx="336982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Chemical Mechanical Planarization?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0292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CMP creates very flat wafer surfaces for each new metal layer to be built upon</a:t>
            </a:r>
          </a:p>
          <a:p>
            <a:endParaRPr lang="en-US" sz="2800" dirty="0" smtClean="0"/>
          </a:p>
          <a:p>
            <a:r>
              <a:rPr lang="en-US" sz="2800" dirty="0" smtClean="0"/>
              <a:t>Historically a dirty process</a:t>
            </a:r>
          </a:p>
          <a:p>
            <a:endParaRPr lang="en-US" sz="2800" dirty="0" smtClean="0"/>
          </a:p>
          <a:p>
            <a:r>
              <a:rPr lang="en-US" sz="2800" dirty="0" smtClean="0"/>
              <a:t>Necessary for more than 3 metal layers</a:t>
            </a:r>
            <a:endParaRPr lang="en-US" sz="2800" dirty="0"/>
          </a:p>
        </p:txBody>
      </p:sp>
      <p:pic>
        <p:nvPicPr>
          <p:cNvPr id="4" name="Picture 3" descr="non-planar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1762125"/>
            <a:ext cx="3333750" cy="2047875"/>
          </a:xfrm>
          <a:prstGeom prst="rect">
            <a:avLst/>
          </a:prstGeom>
        </p:spPr>
      </p:pic>
      <p:pic>
        <p:nvPicPr>
          <p:cNvPr id="5" name="Picture 4" descr="after planariz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4267200"/>
            <a:ext cx="3333750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7762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Devices Without </a:t>
            </a:r>
            <a:r>
              <a:rPr lang="en-US" sz="1600" dirty="0" err="1" smtClean="0"/>
              <a:t>Planrization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248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Planarized Circuit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Planarization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sz="half" idx="2"/>
          </p:nvPr>
        </p:nvSpPr>
        <p:spPr>
          <a:xfrm>
            <a:off x="381000" y="2865437"/>
            <a:ext cx="3657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Forced against an abrasive pad with slurry</a:t>
            </a:r>
          </a:p>
          <a:p>
            <a:endParaRPr lang="en-US" dirty="0" smtClean="0"/>
          </a:p>
          <a:p>
            <a:r>
              <a:rPr lang="en-US" dirty="0" err="1" smtClean="0"/>
              <a:t>Gimbal</a:t>
            </a:r>
            <a:r>
              <a:rPr lang="en-US" dirty="0" smtClean="0"/>
              <a:t> point applies pressure onto wafer</a:t>
            </a:r>
          </a:p>
          <a:p>
            <a:endParaRPr lang="en-US" dirty="0"/>
          </a:p>
        </p:txBody>
      </p:sp>
      <p:pic>
        <p:nvPicPr>
          <p:cNvPr id="49" name="Content Placeholder 48" descr="wafer holder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92568" y="3048000"/>
            <a:ext cx="4622832" cy="2819400"/>
          </a:xfrm>
        </p:spPr>
      </p:pic>
      <p:sp>
        <p:nvSpPr>
          <p:cNvPr id="54" name="Content Placeholder 49"/>
          <p:cNvSpPr txBox="1">
            <a:spLocks/>
          </p:cNvSpPr>
          <p:nvPr/>
        </p:nvSpPr>
        <p:spPr>
          <a:xfrm>
            <a:off x="381000" y="190500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Wafer placed upside down in carrier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 Modeling – Preston’s Law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124200" y="2514600"/>
            <a:ext cx="5821926" cy="3962400"/>
            <a:chOff x="3322074" y="2362200"/>
            <a:chExt cx="5821926" cy="3962400"/>
          </a:xfrm>
        </p:grpSpPr>
        <p:grpSp>
          <p:nvGrpSpPr>
            <p:cNvPr id="88" name="Group 87"/>
            <p:cNvGrpSpPr/>
            <p:nvPr/>
          </p:nvGrpSpPr>
          <p:grpSpPr>
            <a:xfrm>
              <a:off x="3322074" y="2362200"/>
              <a:ext cx="5364726" cy="3962400"/>
              <a:chOff x="3322074" y="2209800"/>
              <a:chExt cx="5364726" cy="396240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322074" y="2743200"/>
                <a:ext cx="5364726" cy="3429000"/>
                <a:chOff x="2179074" y="2286000"/>
                <a:chExt cx="5364726" cy="342900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179074" y="2863645"/>
                  <a:ext cx="4145526" cy="2851355"/>
                  <a:chOff x="4267200" y="1644445"/>
                  <a:chExt cx="3923955" cy="2698955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4267200" y="1644445"/>
                    <a:ext cx="3923955" cy="1251155"/>
                    <a:chOff x="4267200" y="1371600"/>
                    <a:chExt cx="3923955" cy="1251155"/>
                  </a:xfrm>
                </p:grpSpPr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4267200" y="1905000"/>
                      <a:ext cx="3923955" cy="717755"/>
                    </a:xfrm>
                    <a:custGeom>
                      <a:avLst/>
                      <a:gdLst>
                        <a:gd name="connsiteX0" fmla="*/ 4261 w 3923955"/>
                        <a:gd name="connsiteY0" fmla="*/ 599768 h 717755"/>
                        <a:gd name="connsiteX1" fmla="*/ 33758 w 3923955"/>
                        <a:gd name="connsiteY1" fmla="*/ 521110 h 717755"/>
                        <a:gd name="connsiteX2" fmla="*/ 82919 w 3923955"/>
                        <a:gd name="connsiteY2" fmla="*/ 422787 h 717755"/>
                        <a:gd name="connsiteX3" fmla="*/ 122248 w 3923955"/>
                        <a:gd name="connsiteY3" fmla="*/ 383458 h 717755"/>
                        <a:gd name="connsiteX4" fmla="*/ 151745 w 3923955"/>
                        <a:gd name="connsiteY4" fmla="*/ 334297 h 717755"/>
                        <a:gd name="connsiteX5" fmla="*/ 161577 w 3923955"/>
                        <a:gd name="connsiteY5" fmla="*/ 304800 h 717755"/>
                        <a:gd name="connsiteX6" fmla="*/ 220571 w 3923955"/>
                        <a:gd name="connsiteY6" fmla="*/ 226142 h 717755"/>
                        <a:gd name="connsiteX7" fmla="*/ 240235 w 3923955"/>
                        <a:gd name="connsiteY7" fmla="*/ 196645 h 717755"/>
                        <a:gd name="connsiteX8" fmla="*/ 299229 w 3923955"/>
                        <a:gd name="connsiteY8" fmla="*/ 147484 h 717755"/>
                        <a:gd name="connsiteX9" fmla="*/ 338558 w 3923955"/>
                        <a:gd name="connsiteY9" fmla="*/ 127820 h 717755"/>
                        <a:gd name="connsiteX10" fmla="*/ 368055 w 3923955"/>
                        <a:gd name="connsiteY10" fmla="*/ 108155 h 717755"/>
                        <a:gd name="connsiteX11" fmla="*/ 427048 w 3923955"/>
                        <a:gd name="connsiteY11" fmla="*/ 88490 h 717755"/>
                        <a:gd name="connsiteX12" fmla="*/ 535203 w 3923955"/>
                        <a:gd name="connsiteY12" fmla="*/ 98323 h 717755"/>
                        <a:gd name="connsiteX13" fmla="*/ 574532 w 3923955"/>
                        <a:gd name="connsiteY13" fmla="*/ 108155 h 717755"/>
                        <a:gd name="connsiteX14" fmla="*/ 682687 w 3923955"/>
                        <a:gd name="connsiteY14" fmla="*/ 196645 h 717755"/>
                        <a:gd name="connsiteX15" fmla="*/ 741680 w 3923955"/>
                        <a:gd name="connsiteY15" fmla="*/ 275303 h 717755"/>
                        <a:gd name="connsiteX16" fmla="*/ 781010 w 3923955"/>
                        <a:gd name="connsiteY16" fmla="*/ 353961 h 717755"/>
                        <a:gd name="connsiteX17" fmla="*/ 820339 w 3923955"/>
                        <a:gd name="connsiteY17" fmla="*/ 412955 h 717755"/>
                        <a:gd name="connsiteX18" fmla="*/ 869500 w 3923955"/>
                        <a:gd name="connsiteY18" fmla="*/ 471949 h 717755"/>
                        <a:gd name="connsiteX19" fmla="*/ 928493 w 3923955"/>
                        <a:gd name="connsiteY19" fmla="*/ 491613 h 717755"/>
                        <a:gd name="connsiteX20" fmla="*/ 957990 w 3923955"/>
                        <a:gd name="connsiteY20" fmla="*/ 501445 h 717755"/>
                        <a:gd name="connsiteX21" fmla="*/ 1066145 w 3923955"/>
                        <a:gd name="connsiteY21" fmla="*/ 491613 h 717755"/>
                        <a:gd name="connsiteX22" fmla="*/ 1154635 w 3923955"/>
                        <a:gd name="connsiteY22" fmla="*/ 442452 h 717755"/>
                        <a:gd name="connsiteX23" fmla="*/ 1184132 w 3923955"/>
                        <a:gd name="connsiteY23" fmla="*/ 432620 h 717755"/>
                        <a:gd name="connsiteX24" fmla="*/ 1243126 w 3923955"/>
                        <a:gd name="connsiteY24" fmla="*/ 373626 h 717755"/>
                        <a:gd name="connsiteX25" fmla="*/ 1282455 w 3923955"/>
                        <a:gd name="connsiteY25" fmla="*/ 353961 h 717755"/>
                        <a:gd name="connsiteX26" fmla="*/ 1311951 w 3923955"/>
                        <a:gd name="connsiteY26" fmla="*/ 324465 h 717755"/>
                        <a:gd name="connsiteX27" fmla="*/ 1341448 w 3923955"/>
                        <a:gd name="connsiteY27" fmla="*/ 304800 h 717755"/>
                        <a:gd name="connsiteX28" fmla="*/ 1380777 w 3923955"/>
                        <a:gd name="connsiteY28" fmla="*/ 334297 h 717755"/>
                        <a:gd name="connsiteX29" fmla="*/ 1390610 w 3923955"/>
                        <a:gd name="connsiteY29" fmla="*/ 363794 h 717755"/>
                        <a:gd name="connsiteX30" fmla="*/ 1410274 w 3923955"/>
                        <a:gd name="connsiteY30" fmla="*/ 393290 h 717755"/>
                        <a:gd name="connsiteX31" fmla="*/ 1459435 w 3923955"/>
                        <a:gd name="connsiteY31" fmla="*/ 471949 h 717755"/>
                        <a:gd name="connsiteX32" fmla="*/ 1538093 w 3923955"/>
                        <a:gd name="connsiteY32" fmla="*/ 540774 h 717755"/>
                        <a:gd name="connsiteX33" fmla="*/ 1567590 w 3923955"/>
                        <a:gd name="connsiteY33" fmla="*/ 560439 h 717755"/>
                        <a:gd name="connsiteX34" fmla="*/ 1597087 w 3923955"/>
                        <a:gd name="connsiteY34" fmla="*/ 570271 h 717755"/>
                        <a:gd name="connsiteX35" fmla="*/ 1636416 w 3923955"/>
                        <a:gd name="connsiteY35" fmla="*/ 540774 h 717755"/>
                        <a:gd name="connsiteX36" fmla="*/ 1675745 w 3923955"/>
                        <a:gd name="connsiteY36" fmla="*/ 471949 h 717755"/>
                        <a:gd name="connsiteX37" fmla="*/ 1705242 w 3923955"/>
                        <a:gd name="connsiteY37" fmla="*/ 442452 h 717755"/>
                        <a:gd name="connsiteX38" fmla="*/ 1813397 w 3923955"/>
                        <a:gd name="connsiteY38" fmla="*/ 334297 h 717755"/>
                        <a:gd name="connsiteX39" fmla="*/ 1892055 w 3923955"/>
                        <a:gd name="connsiteY39" fmla="*/ 265471 h 717755"/>
                        <a:gd name="connsiteX40" fmla="*/ 1980545 w 3923955"/>
                        <a:gd name="connsiteY40" fmla="*/ 196645 h 717755"/>
                        <a:gd name="connsiteX41" fmla="*/ 2059203 w 3923955"/>
                        <a:gd name="connsiteY41" fmla="*/ 157316 h 717755"/>
                        <a:gd name="connsiteX42" fmla="*/ 2088700 w 3923955"/>
                        <a:gd name="connsiteY42" fmla="*/ 127820 h 717755"/>
                        <a:gd name="connsiteX43" fmla="*/ 2157526 w 3923955"/>
                        <a:gd name="connsiteY43" fmla="*/ 88490 h 717755"/>
                        <a:gd name="connsiteX44" fmla="*/ 2187022 w 3923955"/>
                        <a:gd name="connsiteY44" fmla="*/ 58994 h 717755"/>
                        <a:gd name="connsiteX45" fmla="*/ 2226351 w 3923955"/>
                        <a:gd name="connsiteY45" fmla="*/ 39329 h 717755"/>
                        <a:gd name="connsiteX46" fmla="*/ 2255848 w 3923955"/>
                        <a:gd name="connsiteY46" fmla="*/ 19665 h 717755"/>
                        <a:gd name="connsiteX47" fmla="*/ 2324674 w 3923955"/>
                        <a:gd name="connsiteY47" fmla="*/ 0 h 717755"/>
                        <a:gd name="connsiteX48" fmla="*/ 2531151 w 3923955"/>
                        <a:gd name="connsiteY48" fmla="*/ 19665 h 717755"/>
                        <a:gd name="connsiteX49" fmla="*/ 2560648 w 3923955"/>
                        <a:gd name="connsiteY49" fmla="*/ 29497 h 717755"/>
                        <a:gd name="connsiteX50" fmla="*/ 2609810 w 3923955"/>
                        <a:gd name="connsiteY50" fmla="*/ 49161 h 717755"/>
                        <a:gd name="connsiteX51" fmla="*/ 2658971 w 3923955"/>
                        <a:gd name="connsiteY51" fmla="*/ 88490 h 717755"/>
                        <a:gd name="connsiteX52" fmla="*/ 2708132 w 3923955"/>
                        <a:gd name="connsiteY52" fmla="*/ 108155 h 717755"/>
                        <a:gd name="connsiteX53" fmla="*/ 2747461 w 3923955"/>
                        <a:gd name="connsiteY53" fmla="*/ 127820 h 717755"/>
                        <a:gd name="connsiteX54" fmla="*/ 2796622 w 3923955"/>
                        <a:gd name="connsiteY54" fmla="*/ 157316 h 717755"/>
                        <a:gd name="connsiteX55" fmla="*/ 2845784 w 3923955"/>
                        <a:gd name="connsiteY55" fmla="*/ 176981 h 717755"/>
                        <a:gd name="connsiteX56" fmla="*/ 2885113 w 3923955"/>
                        <a:gd name="connsiteY56" fmla="*/ 206478 h 717755"/>
                        <a:gd name="connsiteX57" fmla="*/ 2924442 w 3923955"/>
                        <a:gd name="connsiteY57" fmla="*/ 216310 h 717755"/>
                        <a:gd name="connsiteX58" fmla="*/ 2953939 w 3923955"/>
                        <a:gd name="connsiteY58" fmla="*/ 226142 h 717755"/>
                        <a:gd name="connsiteX59" fmla="*/ 2993268 w 3923955"/>
                        <a:gd name="connsiteY59" fmla="*/ 255639 h 717755"/>
                        <a:gd name="connsiteX60" fmla="*/ 3052261 w 3923955"/>
                        <a:gd name="connsiteY60" fmla="*/ 275303 h 717755"/>
                        <a:gd name="connsiteX61" fmla="*/ 3071926 w 3923955"/>
                        <a:gd name="connsiteY61" fmla="*/ 304800 h 717755"/>
                        <a:gd name="connsiteX62" fmla="*/ 3101422 w 3923955"/>
                        <a:gd name="connsiteY62" fmla="*/ 324465 h 717755"/>
                        <a:gd name="connsiteX63" fmla="*/ 3130919 w 3923955"/>
                        <a:gd name="connsiteY63" fmla="*/ 353961 h 717755"/>
                        <a:gd name="connsiteX64" fmla="*/ 3140751 w 3923955"/>
                        <a:gd name="connsiteY64" fmla="*/ 383458 h 717755"/>
                        <a:gd name="connsiteX65" fmla="*/ 3170248 w 3923955"/>
                        <a:gd name="connsiteY65" fmla="*/ 412955 h 717755"/>
                        <a:gd name="connsiteX66" fmla="*/ 3199745 w 3923955"/>
                        <a:gd name="connsiteY66" fmla="*/ 452284 h 717755"/>
                        <a:gd name="connsiteX67" fmla="*/ 3239074 w 3923955"/>
                        <a:gd name="connsiteY67" fmla="*/ 521110 h 717755"/>
                        <a:gd name="connsiteX68" fmla="*/ 3327564 w 3923955"/>
                        <a:gd name="connsiteY68" fmla="*/ 629265 h 717755"/>
                        <a:gd name="connsiteX69" fmla="*/ 3396390 w 3923955"/>
                        <a:gd name="connsiteY69" fmla="*/ 698090 h 717755"/>
                        <a:gd name="connsiteX70" fmla="*/ 3475048 w 3923955"/>
                        <a:gd name="connsiteY70" fmla="*/ 717755 h 717755"/>
                        <a:gd name="connsiteX71" fmla="*/ 3632364 w 3923955"/>
                        <a:gd name="connsiteY71" fmla="*/ 707923 h 717755"/>
                        <a:gd name="connsiteX72" fmla="*/ 3701190 w 3923955"/>
                        <a:gd name="connsiteY72" fmla="*/ 678426 h 717755"/>
                        <a:gd name="connsiteX73" fmla="*/ 3730687 w 3923955"/>
                        <a:gd name="connsiteY73" fmla="*/ 668594 h 717755"/>
                        <a:gd name="connsiteX74" fmla="*/ 3809345 w 3923955"/>
                        <a:gd name="connsiteY74" fmla="*/ 619432 h 717755"/>
                        <a:gd name="connsiteX75" fmla="*/ 3868339 w 3923955"/>
                        <a:gd name="connsiteY75" fmla="*/ 580103 h 717755"/>
                        <a:gd name="connsiteX76" fmla="*/ 3888003 w 3923955"/>
                        <a:gd name="connsiteY76" fmla="*/ 550607 h 717755"/>
                        <a:gd name="connsiteX77" fmla="*/ 3917500 w 3923955"/>
                        <a:gd name="connsiteY77" fmla="*/ 530942 h 717755"/>
                        <a:gd name="connsiteX78" fmla="*/ 3917500 w 3923955"/>
                        <a:gd name="connsiteY78" fmla="*/ 481781 h 7177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</a:cxnLst>
                      <a:rect l="l" t="t" r="r" b="b"/>
                      <a:pathLst>
                        <a:path w="3923955" h="717755">
                          <a:moveTo>
                            <a:pt x="4261" y="599768"/>
                          </a:moveTo>
                          <a:cubicBezTo>
                            <a:pt x="23230" y="504919"/>
                            <a:pt x="0" y="588625"/>
                            <a:pt x="33758" y="521110"/>
                          </a:cubicBezTo>
                          <a:cubicBezTo>
                            <a:pt x="60253" y="468120"/>
                            <a:pt x="44630" y="472016"/>
                            <a:pt x="82919" y="422787"/>
                          </a:cubicBezTo>
                          <a:cubicBezTo>
                            <a:pt x="94301" y="408152"/>
                            <a:pt x="110866" y="398092"/>
                            <a:pt x="122248" y="383458"/>
                          </a:cubicBezTo>
                          <a:cubicBezTo>
                            <a:pt x="133981" y="368373"/>
                            <a:pt x="143199" y="351390"/>
                            <a:pt x="151745" y="334297"/>
                          </a:cubicBezTo>
                          <a:cubicBezTo>
                            <a:pt x="156380" y="325027"/>
                            <a:pt x="156013" y="313544"/>
                            <a:pt x="161577" y="304800"/>
                          </a:cubicBezTo>
                          <a:cubicBezTo>
                            <a:pt x="179173" y="277150"/>
                            <a:pt x="202392" y="253412"/>
                            <a:pt x="220571" y="226142"/>
                          </a:cubicBezTo>
                          <a:cubicBezTo>
                            <a:pt x="227126" y="216310"/>
                            <a:pt x="232670" y="205723"/>
                            <a:pt x="240235" y="196645"/>
                          </a:cubicBezTo>
                          <a:cubicBezTo>
                            <a:pt x="258720" y="174464"/>
                            <a:pt x="274623" y="161545"/>
                            <a:pt x="299229" y="147484"/>
                          </a:cubicBezTo>
                          <a:cubicBezTo>
                            <a:pt x="311955" y="140212"/>
                            <a:pt x="325832" y="135092"/>
                            <a:pt x="338558" y="127820"/>
                          </a:cubicBezTo>
                          <a:cubicBezTo>
                            <a:pt x="348818" y="121957"/>
                            <a:pt x="357256" y="112954"/>
                            <a:pt x="368055" y="108155"/>
                          </a:cubicBezTo>
                          <a:cubicBezTo>
                            <a:pt x="386996" y="99736"/>
                            <a:pt x="427048" y="88490"/>
                            <a:pt x="427048" y="88490"/>
                          </a:cubicBezTo>
                          <a:cubicBezTo>
                            <a:pt x="463100" y="91768"/>
                            <a:pt x="499320" y="93539"/>
                            <a:pt x="535203" y="98323"/>
                          </a:cubicBezTo>
                          <a:cubicBezTo>
                            <a:pt x="548598" y="100109"/>
                            <a:pt x="562860" y="101346"/>
                            <a:pt x="574532" y="108155"/>
                          </a:cubicBezTo>
                          <a:cubicBezTo>
                            <a:pt x="597702" y="121671"/>
                            <a:pt x="658275" y="166808"/>
                            <a:pt x="682687" y="196645"/>
                          </a:cubicBezTo>
                          <a:cubicBezTo>
                            <a:pt x="703441" y="222011"/>
                            <a:pt x="727023" y="245989"/>
                            <a:pt x="741680" y="275303"/>
                          </a:cubicBezTo>
                          <a:cubicBezTo>
                            <a:pt x="754790" y="301522"/>
                            <a:pt x="764749" y="329570"/>
                            <a:pt x="781010" y="353961"/>
                          </a:cubicBezTo>
                          <a:lnTo>
                            <a:pt x="820339" y="412955"/>
                          </a:lnTo>
                          <a:cubicBezTo>
                            <a:pt x="832579" y="431315"/>
                            <a:pt x="849459" y="460815"/>
                            <a:pt x="869500" y="471949"/>
                          </a:cubicBezTo>
                          <a:cubicBezTo>
                            <a:pt x="887620" y="482015"/>
                            <a:pt x="908829" y="485058"/>
                            <a:pt x="928493" y="491613"/>
                          </a:cubicBezTo>
                          <a:lnTo>
                            <a:pt x="957990" y="501445"/>
                          </a:lnTo>
                          <a:cubicBezTo>
                            <a:pt x="994042" y="498168"/>
                            <a:pt x="1030565" y="498284"/>
                            <a:pt x="1066145" y="491613"/>
                          </a:cubicBezTo>
                          <a:cubicBezTo>
                            <a:pt x="1121666" y="481203"/>
                            <a:pt x="1109408" y="468296"/>
                            <a:pt x="1154635" y="442452"/>
                          </a:cubicBezTo>
                          <a:cubicBezTo>
                            <a:pt x="1163634" y="437310"/>
                            <a:pt x="1174300" y="435897"/>
                            <a:pt x="1184132" y="432620"/>
                          </a:cubicBezTo>
                          <a:cubicBezTo>
                            <a:pt x="1203797" y="412955"/>
                            <a:pt x="1218252" y="386063"/>
                            <a:pt x="1243126" y="373626"/>
                          </a:cubicBezTo>
                          <a:cubicBezTo>
                            <a:pt x="1256236" y="367071"/>
                            <a:pt x="1270528" y="362480"/>
                            <a:pt x="1282455" y="353961"/>
                          </a:cubicBezTo>
                          <a:cubicBezTo>
                            <a:pt x="1293770" y="345879"/>
                            <a:pt x="1301269" y="333366"/>
                            <a:pt x="1311951" y="324465"/>
                          </a:cubicBezTo>
                          <a:cubicBezTo>
                            <a:pt x="1321029" y="316900"/>
                            <a:pt x="1331616" y="311355"/>
                            <a:pt x="1341448" y="304800"/>
                          </a:cubicBezTo>
                          <a:cubicBezTo>
                            <a:pt x="1354558" y="314632"/>
                            <a:pt x="1370286" y="321708"/>
                            <a:pt x="1380777" y="334297"/>
                          </a:cubicBezTo>
                          <a:cubicBezTo>
                            <a:pt x="1387412" y="342259"/>
                            <a:pt x="1385975" y="354524"/>
                            <a:pt x="1390610" y="363794"/>
                          </a:cubicBezTo>
                          <a:cubicBezTo>
                            <a:pt x="1395895" y="374363"/>
                            <a:pt x="1403930" y="383321"/>
                            <a:pt x="1410274" y="393290"/>
                          </a:cubicBezTo>
                          <a:cubicBezTo>
                            <a:pt x="1426874" y="419376"/>
                            <a:pt x="1437572" y="450086"/>
                            <a:pt x="1459435" y="471949"/>
                          </a:cubicBezTo>
                          <a:cubicBezTo>
                            <a:pt x="1502695" y="515209"/>
                            <a:pt x="1490700" y="506922"/>
                            <a:pt x="1538093" y="540774"/>
                          </a:cubicBezTo>
                          <a:cubicBezTo>
                            <a:pt x="1547709" y="547642"/>
                            <a:pt x="1557021" y="555154"/>
                            <a:pt x="1567590" y="560439"/>
                          </a:cubicBezTo>
                          <a:cubicBezTo>
                            <a:pt x="1576860" y="565074"/>
                            <a:pt x="1587255" y="566994"/>
                            <a:pt x="1597087" y="570271"/>
                          </a:cubicBezTo>
                          <a:cubicBezTo>
                            <a:pt x="1610197" y="560439"/>
                            <a:pt x="1624829" y="552361"/>
                            <a:pt x="1636416" y="540774"/>
                          </a:cubicBezTo>
                          <a:cubicBezTo>
                            <a:pt x="1719544" y="457646"/>
                            <a:pt x="1630746" y="539448"/>
                            <a:pt x="1675745" y="471949"/>
                          </a:cubicBezTo>
                          <a:cubicBezTo>
                            <a:pt x="1683458" y="460379"/>
                            <a:pt x="1695410" y="452284"/>
                            <a:pt x="1705242" y="442452"/>
                          </a:cubicBezTo>
                          <a:cubicBezTo>
                            <a:pt x="1735103" y="352867"/>
                            <a:pt x="1679619" y="501519"/>
                            <a:pt x="1813397" y="334297"/>
                          </a:cubicBezTo>
                          <a:cubicBezTo>
                            <a:pt x="1903475" y="221701"/>
                            <a:pt x="1804906" y="330833"/>
                            <a:pt x="1892055" y="265471"/>
                          </a:cubicBezTo>
                          <a:cubicBezTo>
                            <a:pt x="1972489" y="205145"/>
                            <a:pt x="1887046" y="243395"/>
                            <a:pt x="1980545" y="196645"/>
                          </a:cubicBezTo>
                          <a:cubicBezTo>
                            <a:pt x="2041039" y="166398"/>
                            <a:pt x="1977430" y="218645"/>
                            <a:pt x="2059203" y="157316"/>
                          </a:cubicBezTo>
                          <a:cubicBezTo>
                            <a:pt x="2070327" y="148973"/>
                            <a:pt x="2077385" y="135902"/>
                            <a:pt x="2088700" y="127820"/>
                          </a:cubicBezTo>
                          <a:cubicBezTo>
                            <a:pt x="2156012" y="79740"/>
                            <a:pt x="2101794" y="134934"/>
                            <a:pt x="2157526" y="88490"/>
                          </a:cubicBezTo>
                          <a:cubicBezTo>
                            <a:pt x="2168208" y="79589"/>
                            <a:pt x="2175707" y="67076"/>
                            <a:pt x="2187022" y="58994"/>
                          </a:cubicBezTo>
                          <a:cubicBezTo>
                            <a:pt x="2198949" y="50475"/>
                            <a:pt x="2213625" y="46601"/>
                            <a:pt x="2226351" y="39329"/>
                          </a:cubicBezTo>
                          <a:cubicBezTo>
                            <a:pt x="2236611" y="33466"/>
                            <a:pt x="2245279" y="24950"/>
                            <a:pt x="2255848" y="19665"/>
                          </a:cubicBezTo>
                          <a:cubicBezTo>
                            <a:pt x="2269958" y="12610"/>
                            <a:pt x="2312066" y="3152"/>
                            <a:pt x="2324674" y="0"/>
                          </a:cubicBezTo>
                          <a:cubicBezTo>
                            <a:pt x="2393500" y="6555"/>
                            <a:pt x="2462548" y="11090"/>
                            <a:pt x="2531151" y="19665"/>
                          </a:cubicBezTo>
                          <a:cubicBezTo>
                            <a:pt x="2541435" y="20951"/>
                            <a:pt x="2550944" y="25858"/>
                            <a:pt x="2560648" y="29497"/>
                          </a:cubicBezTo>
                          <a:cubicBezTo>
                            <a:pt x="2577174" y="35694"/>
                            <a:pt x="2593423" y="42606"/>
                            <a:pt x="2609810" y="49161"/>
                          </a:cubicBezTo>
                          <a:cubicBezTo>
                            <a:pt x="2626197" y="62271"/>
                            <a:pt x="2640976" y="77693"/>
                            <a:pt x="2658971" y="88490"/>
                          </a:cubicBezTo>
                          <a:cubicBezTo>
                            <a:pt x="2674105" y="97571"/>
                            <a:pt x="2692004" y="100987"/>
                            <a:pt x="2708132" y="108155"/>
                          </a:cubicBezTo>
                          <a:cubicBezTo>
                            <a:pt x="2721526" y="114108"/>
                            <a:pt x="2734648" y="120702"/>
                            <a:pt x="2747461" y="127820"/>
                          </a:cubicBezTo>
                          <a:cubicBezTo>
                            <a:pt x="2764166" y="137101"/>
                            <a:pt x="2779529" y="148770"/>
                            <a:pt x="2796622" y="157316"/>
                          </a:cubicBezTo>
                          <a:cubicBezTo>
                            <a:pt x="2812408" y="165209"/>
                            <a:pt x="2830355" y="168409"/>
                            <a:pt x="2845784" y="176981"/>
                          </a:cubicBezTo>
                          <a:cubicBezTo>
                            <a:pt x="2860109" y="184939"/>
                            <a:pt x="2870456" y="199149"/>
                            <a:pt x="2885113" y="206478"/>
                          </a:cubicBezTo>
                          <a:cubicBezTo>
                            <a:pt x="2897199" y="212521"/>
                            <a:pt x="2911449" y="212598"/>
                            <a:pt x="2924442" y="216310"/>
                          </a:cubicBezTo>
                          <a:cubicBezTo>
                            <a:pt x="2934407" y="219157"/>
                            <a:pt x="2944107" y="222865"/>
                            <a:pt x="2953939" y="226142"/>
                          </a:cubicBezTo>
                          <a:cubicBezTo>
                            <a:pt x="2967049" y="235974"/>
                            <a:pt x="2978611" y="248310"/>
                            <a:pt x="2993268" y="255639"/>
                          </a:cubicBezTo>
                          <a:cubicBezTo>
                            <a:pt x="3011808" y="264909"/>
                            <a:pt x="3034684" y="264317"/>
                            <a:pt x="3052261" y="275303"/>
                          </a:cubicBezTo>
                          <a:cubicBezTo>
                            <a:pt x="3062282" y="281566"/>
                            <a:pt x="3063570" y="296444"/>
                            <a:pt x="3071926" y="304800"/>
                          </a:cubicBezTo>
                          <a:cubicBezTo>
                            <a:pt x="3080282" y="313156"/>
                            <a:pt x="3092344" y="316900"/>
                            <a:pt x="3101422" y="324465"/>
                          </a:cubicBezTo>
                          <a:cubicBezTo>
                            <a:pt x="3112104" y="333367"/>
                            <a:pt x="3121087" y="344129"/>
                            <a:pt x="3130919" y="353961"/>
                          </a:cubicBezTo>
                          <a:cubicBezTo>
                            <a:pt x="3134196" y="363793"/>
                            <a:pt x="3135002" y="374834"/>
                            <a:pt x="3140751" y="383458"/>
                          </a:cubicBezTo>
                          <a:cubicBezTo>
                            <a:pt x="3148464" y="395028"/>
                            <a:pt x="3161199" y="402398"/>
                            <a:pt x="3170248" y="412955"/>
                          </a:cubicBezTo>
                          <a:cubicBezTo>
                            <a:pt x="3180913" y="425397"/>
                            <a:pt x="3189913" y="439174"/>
                            <a:pt x="3199745" y="452284"/>
                          </a:cubicBezTo>
                          <a:cubicBezTo>
                            <a:pt x="3217693" y="524078"/>
                            <a:pt x="3195141" y="462533"/>
                            <a:pt x="3239074" y="521110"/>
                          </a:cubicBezTo>
                          <a:cubicBezTo>
                            <a:pt x="3321011" y="630358"/>
                            <a:pt x="3263109" y="586293"/>
                            <a:pt x="3327564" y="629265"/>
                          </a:cubicBezTo>
                          <a:cubicBezTo>
                            <a:pt x="3348154" y="660148"/>
                            <a:pt x="3357033" y="679925"/>
                            <a:pt x="3396390" y="698090"/>
                          </a:cubicBezTo>
                          <a:cubicBezTo>
                            <a:pt x="3420929" y="709416"/>
                            <a:pt x="3475048" y="717755"/>
                            <a:pt x="3475048" y="717755"/>
                          </a:cubicBezTo>
                          <a:cubicBezTo>
                            <a:pt x="3527487" y="714478"/>
                            <a:pt x="3580112" y="713423"/>
                            <a:pt x="3632364" y="707923"/>
                          </a:cubicBezTo>
                          <a:cubicBezTo>
                            <a:pt x="3652738" y="705778"/>
                            <a:pt x="3685157" y="685297"/>
                            <a:pt x="3701190" y="678426"/>
                          </a:cubicBezTo>
                          <a:cubicBezTo>
                            <a:pt x="3710716" y="674343"/>
                            <a:pt x="3721417" y="673229"/>
                            <a:pt x="3730687" y="668594"/>
                          </a:cubicBezTo>
                          <a:cubicBezTo>
                            <a:pt x="3735486" y="666194"/>
                            <a:pt x="3797645" y="629182"/>
                            <a:pt x="3809345" y="619432"/>
                          </a:cubicBezTo>
                          <a:cubicBezTo>
                            <a:pt x="3858445" y="578516"/>
                            <a:pt x="3816502" y="597383"/>
                            <a:pt x="3868339" y="580103"/>
                          </a:cubicBezTo>
                          <a:cubicBezTo>
                            <a:pt x="3874894" y="570271"/>
                            <a:pt x="3879647" y="558963"/>
                            <a:pt x="3888003" y="550607"/>
                          </a:cubicBezTo>
                          <a:cubicBezTo>
                            <a:pt x="3896359" y="542251"/>
                            <a:pt x="3912845" y="541804"/>
                            <a:pt x="3917500" y="530942"/>
                          </a:cubicBezTo>
                          <a:cubicBezTo>
                            <a:pt x="3923955" y="515880"/>
                            <a:pt x="3917500" y="498168"/>
                            <a:pt x="3917500" y="481781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" name="Straight Connector 7"/>
                    <p:cNvCxnSpPr>
                      <a:stCxn id="6" idx="0"/>
                    </p:cNvCxnSpPr>
                    <p:nvPr/>
                  </p:nvCxnSpPr>
                  <p:spPr>
                    <a:xfrm flipH="1" flipV="1">
                      <a:off x="4267200" y="1600200"/>
                      <a:ext cx="4261" cy="90456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rot="120000" flipH="1" flipV="1">
                      <a:off x="8153400" y="1371600"/>
                      <a:ext cx="31301" cy="10643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4267200" y="2514600"/>
                    <a:ext cx="3886200" cy="1828800"/>
                    <a:chOff x="4267200" y="2514600"/>
                    <a:chExt cx="3886200" cy="1828800"/>
                  </a:xfrm>
                </p:grpSpPr>
                <p:sp>
                  <p:nvSpPr>
                    <p:cNvPr id="4" name="Rectangle 3"/>
                    <p:cNvSpPr/>
                    <p:nvPr/>
                  </p:nvSpPr>
                  <p:spPr>
                    <a:xfrm>
                      <a:off x="4267200" y="3429000"/>
                      <a:ext cx="3886200" cy="91440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 Pad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6096000" y="2514600"/>
                      <a:ext cx="914400" cy="838200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4419600" y="2590800"/>
                      <a:ext cx="914400" cy="838200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6477000" y="3505200"/>
                  <a:ext cx="1066800" cy="1588"/>
                </a:xfrm>
                <a:prstGeom prst="straightConnector1">
                  <a:avLst/>
                </a:prstGeom>
                <a:ln w="539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/>
                <p:cNvGrpSpPr/>
                <p:nvPr/>
              </p:nvGrpSpPr>
              <p:grpSpPr>
                <a:xfrm>
                  <a:off x="2590006" y="2286000"/>
                  <a:ext cx="3049588" cy="534194"/>
                  <a:chOff x="2590006" y="2133600"/>
                  <a:chExt cx="3049588" cy="686594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rot="5400000">
                    <a:off x="22471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5400000">
                    <a:off x="23995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rot="5400000">
                    <a:off x="25519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rot="5400000">
                    <a:off x="27043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 rot="5400000">
                    <a:off x="28567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 rot="5400000">
                    <a:off x="30091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rot="5400000">
                    <a:off x="3161506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rot="5400000">
                    <a:off x="33147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rot="5400000">
                    <a:off x="34671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 rot="5400000">
                    <a:off x="36195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rot="5400000">
                    <a:off x="37719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 rot="5400000">
                    <a:off x="39243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40767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5400000">
                    <a:off x="42291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rot="5400000">
                    <a:off x="43815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 rot="5400000">
                    <a:off x="45339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5400000">
                    <a:off x="46863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5400000">
                    <a:off x="48387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/>
                  <p:cNvCxnSpPr/>
                  <p:nvPr/>
                </p:nvCxnSpPr>
                <p:spPr>
                  <a:xfrm rot="5400000">
                    <a:off x="49911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 rot="5400000">
                    <a:off x="51435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/>
                  <p:nvPr/>
                </p:nvCxnSpPr>
                <p:spPr>
                  <a:xfrm rot="5400000">
                    <a:off x="5295900" y="2476500"/>
                    <a:ext cx="686594" cy="79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" name="TextBox 81"/>
              <p:cNvSpPr txBox="1"/>
              <p:nvPr/>
            </p:nvSpPr>
            <p:spPr>
              <a:xfrm>
                <a:off x="4114800" y="3516868"/>
                <a:ext cx="2625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SiO2 Film to be </a:t>
                </a:r>
                <a:r>
                  <a:rPr lang="en-US" dirty="0" err="1" smtClean="0"/>
                  <a:t>Planarized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72200" y="4724400"/>
                <a:ext cx="1828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Abrasive Particles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419600" y="2209800"/>
                <a:ext cx="1905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Pressure on Wafer</a:t>
                </a:r>
                <a:endParaRPr lang="en-US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7543800" y="28956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Velocity of Wafer Relative to pad</a:t>
              </a:r>
              <a:endParaRPr lang="en-US" dirty="0"/>
            </a:p>
          </p:txBody>
        </p:sp>
      </p:grpSp>
      <p:sp>
        <p:nvSpPr>
          <p:cNvPr id="86" name="Content Placeholder 77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74676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Prestons’s</a:t>
            </a:r>
            <a:r>
              <a:rPr lang="en-US" sz="2800" dirty="0" smtClean="0"/>
              <a:t> Law:  RR = (</a:t>
            </a:r>
            <a:r>
              <a:rPr lang="en-US" sz="2800" dirty="0" err="1" smtClean="0"/>
              <a:t>Kp</a:t>
            </a:r>
            <a:r>
              <a:rPr lang="en-US" sz="2800" dirty="0" smtClean="0"/>
              <a:t>)*(P)*(v) </a:t>
            </a:r>
            <a:endParaRPr lang="en-US" sz="2800" dirty="0"/>
          </a:p>
        </p:txBody>
      </p:sp>
      <p:sp>
        <p:nvSpPr>
          <p:cNvPr id="87" name="Content Placeholder 77"/>
          <p:cNvSpPr>
            <a:spLocks noGrp="1"/>
          </p:cNvSpPr>
          <p:nvPr>
            <p:ph sz="half" idx="2"/>
          </p:nvPr>
        </p:nvSpPr>
        <p:spPr>
          <a:xfrm>
            <a:off x="533400" y="2514600"/>
            <a:ext cx="22098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RR: Removal Rate</a:t>
            </a:r>
          </a:p>
          <a:p>
            <a:endParaRPr lang="en-US" dirty="0" smtClean="0"/>
          </a:p>
          <a:p>
            <a:r>
              <a:rPr lang="en-US" dirty="0" smtClean="0"/>
              <a:t>P: Pressure</a:t>
            </a:r>
          </a:p>
          <a:p>
            <a:endParaRPr lang="en-US" dirty="0" smtClean="0"/>
          </a:p>
          <a:p>
            <a:r>
              <a:rPr lang="en-US" dirty="0" smtClean="0"/>
              <a:t>V: Velocity</a:t>
            </a:r>
          </a:p>
          <a:p>
            <a:endParaRPr lang="en-US" dirty="0" smtClean="0"/>
          </a:p>
          <a:p>
            <a:r>
              <a:rPr lang="en-US" dirty="0" err="1" smtClean="0"/>
              <a:t>Kp</a:t>
            </a:r>
            <a:r>
              <a:rPr lang="en-US" dirty="0" smtClean="0"/>
              <a:t>: Process Constant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895600" y="2438400"/>
            <a:ext cx="6096000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CMP Modeling – Preston’s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3000" dirty="0" err="1" smtClean="0"/>
              <a:t>Prestons’s</a:t>
            </a:r>
            <a:r>
              <a:rPr lang="en-US" sz="3000" dirty="0" smtClean="0"/>
              <a:t> Law:  RR = (</a:t>
            </a:r>
            <a:r>
              <a:rPr lang="en-US" sz="3000" dirty="0" err="1" smtClean="0"/>
              <a:t>Kp</a:t>
            </a:r>
            <a:r>
              <a:rPr lang="en-US" sz="3000" dirty="0" smtClean="0"/>
              <a:t>)*(P)*(v) </a:t>
            </a:r>
          </a:p>
          <a:p>
            <a:pPr lvl="1"/>
            <a:r>
              <a:rPr lang="en-US" sz="2400" dirty="0" smtClean="0"/>
              <a:t>Intuitive equation, generally valid for SiO2 polishing</a:t>
            </a:r>
          </a:p>
          <a:p>
            <a:pPr lvl="1"/>
            <a:endParaRPr lang="en-US" sz="2400" dirty="0" smtClean="0"/>
          </a:p>
          <a:p>
            <a:r>
              <a:rPr lang="en-US" sz="3000" dirty="0" smtClean="0"/>
              <a:t>Faster removal rate on less feature dense surface</a:t>
            </a:r>
          </a:p>
          <a:p>
            <a:endParaRPr lang="en-US" sz="3000" dirty="0" smtClean="0"/>
          </a:p>
          <a:p>
            <a:r>
              <a:rPr lang="en-US" sz="3000" dirty="0" smtClean="0"/>
              <a:t>Factors that go into the </a:t>
            </a:r>
            <a:r>
              <a:rPr lang="en-US" sz="3000" dirty="0" err="1" smtClean="0"/>
              <a:t>Kp</a:t>
            </a:r>
            <a:r>
              <a:rPr lang="en-US" sz="3000" dirty="0" smtClean="0"/>
              <a:t> term</a:t>
            </a:r>
          </a:p>
          <a:p>
            <a:pPr lvl="1"/>
            <a:r>
              <a:rPr lang="en-US" sz="2400" dirty="0" smtClean="0"/>
              <a:t>Film type/properties</a:t>
            </a:r>
          </a:p>
          <a:p>
            <a:pPr lvl="1"/>
            <a:r>
              <a:rPr lang="en-US" sz="2400" dirty="0" smtClean="0"/>
              <a:t>Abrasive particle details (size, amount, composition)</a:t>
            </a:r>
          </a:p>
          <a:p>
            <a:pPr lvl="1"/>
            <a:r>
              <a:rPr lang="en-US" sz="2400" dirty="0" smtClean="0"/>
              <a:t>Slurry variables (pH, composition, amount, viscosity)</a:t>
            </a:r>
          </a:p>
          <a:p>
            <a:pPr lvl="1"/>
            <a:r>
              <a:rPr lang="en-US" sz="2400" dirty="0" smtClean="0"/>
              <a:t>Temperature and pad variables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Rotary Polishing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 = 2</a:t>
            </a:r>
            <a:r>
              <a:rPr lang="el-GR" sz="3000" dirty="0" smtClean="0"/>
              <a:t>π</a:t>
            </a:r>
            <a:r>
              <a:rPr lang="en-US" sz="3000" dirty="0" err="1" smtClean="0"/>
              <a:t>rf</a:t>
            </a:r>
            <a:r>
              <a:rPr lang="en-US" sz="3000" dirty="0" smtClean="0"/>
              <a:t>  </a:t>
            </a:r>
          </a:p>
          <a:p>
            <a:pPr lvl="1"/>
            <a:r>
              <a:rPr lang="en-US" sz="2400" dirty="0" smtClean="0"/>
              <a:t>Instantaneous Velocity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Not uniform abrasion across wafer</a:t>
            </a:r>
          </a:p>
          <a:p>
            <a:endParaRPr lang="en-US" sz="3000" dirty="0" smtClean="0"/>
          </a:p>
          <a:p>
            <a:r>
              <a:rPr lang="en-US" sz="2800" dirty="0" smtClean="0"/>
              <a:t>Better rotary polishing spins wafer and move across platen</a:t>
            </a:r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419600" y="1600200"/>
            <a:ext cx="4724400" cy="4343400"/>
            <a:chOff x="4419600" y="1600200"/>
            <a:chExt cx="4724400" cy="4343400"/>
          </a:xfrm>
        </p:grpSpPr>
        <p:sp>
          <p:nvSpPr>
            <p:cNvPr id="9" name="Can 8"/>
            <p:cNvSpPr/>
            <p:nvPr/>
          </p:nvSpPr>
          <p:spPr>
            <a:xfrm>
              <a:off x="5885115" y="3886200"/>
              <a:ext cx="773704" cy="205740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47188" y="2743200"/>
              <a:ext cx="3326928" cy="1676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4879300" y="3276600"/>
              <a:ext cx="541593" cy="457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6658819" y="3429000"/>
              <a:ext cx="2011631" cy="304800"/>
            </a:xfrm>
            <a:prstGeom prst="cub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26708" y="2438400"/>
              <a:ext cx="309482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rot="10800000" flipH="1">
              <a:off x="6426708" y="1905000"/>
              <a:ext cx="309482" cy="609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6"/>
            </p:cNvCxnSpPr>
            <p:nvPr/>
          </p:nvCxnSpPr>
          <p:spPr>
            <a:xfrm flipV="1">
              <a:off x="6736190" y="1981200"/>
              <a:ext cx="232111" cy="533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ardrop 18"/>
            <p:cNvSpPr/>
            <p:nvPr/>
          </p:nvSpPr>
          <p:spPr>
            <a:xfrm>
              <a:off x="6349337" y="2743200"/>
              <a:ext cx="77370" cy="762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>
              <a:off x="6504078" y="2895600"/>
              <a:ext cx="77370" cy="762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>
              <a:off x="6271967" y="2971800"/>
              <a:ext cx="77370" cy="762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>
              <a:off x="6349337" y="3200400"/>
              <a:ext cx="77370" cy="762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5111411" y="2667000"/>
              <a:ext cx="77370" cy="68580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9600" y="4495800"/>
              <a:ext cx="788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Platen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19600" y="2057400"/>
              <a:ext cx="1470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Wafer Carrier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H="1">
              <a:off x="4648865" y="2590136"/>
              <a:ext cx="380998" cy="775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4861658" y="4358542"/>
              <a:ext cx="228600" cy="45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658819" y="1600200"/>
              <a:ext cx="74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Slurry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20546" y="3048000"/>
              <a:ext cx="132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Pad Cleaner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7277782" y="4343400"/>
              <a:ext cx="586176" cy="3048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587264" y="4495800"/>
              <a:ext cx="259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68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Other Mechanical Polishing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152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Variations on rotary polishing</a:t>
            </a:r>
          </a:p>
          <a:p>
            <a:pPr lvl="1"/>
            <a:r>
              <a:rPr lang="en-US" sz="2600" dirty="0" smtClean="0"/>
              <a:t>Carousel and Orbital</a:t>
            </a:r>
          </a:p>
          <a:p>
            <a:pPr lvl="1">
              <a:buNone/>
            </a:pPr>
            <a:endParaRPr lang="en-US" sz="2600" dirty="0" smtClean="0"/>
          </a:p>
          <a:p>
            <a:r>
              <a:rPr lang="en-US" sz="3000" dirty="0" smtClean="0"/>
              <a:t>Linier Polishing</a:t>
            </a:r>
          </a:p>
          <a:p>
            <a:pPr lvl="1"/>
            <a:r>
              <a:rPr lang="en-US" sz="2600" dirty="0" smtClean="0"/>
              <a:t>Constant Velocity</a:t>
            </a:r>
          </a:p>
          <a:p>
            <a:pPr lvl="1"/>
            <a:endParaRPr lang="en-US" sz="2600" dirty="0" smtClean="0"/>
          </a:p>
          <a:p>
            <a:r>
              <a:rPr lang="en-US" sz="3000" dirty="0" smtClean="0"/>
              <a:t>When is polishing complete?</a:t>
            </a:r>
          </a:p>
          <a:p>
            <a:pPr lvl="1"/>
            <a:r>
              <a:rPr lang="en-US" sz="2600" dirty="0" smtClean="0"/>
              <a:t>Time it</a:t>
            </a:r>
          </a:p>
          <a:p>
            <a:pPr lvl="1"/>
            <a:r>
              <a:rPr lang="en-US" sz="2600" dirty="0" smtClean="0"/>
              <a:t>Monitor motor current and vibrations</a:t>
            </a:r>
          </a:p>
          <a:p>
            <a:pPr lvl="1"/>
            <a:r>
              <a:rPr lang="en-US" sz="2600" dirty="0" smtClean="0"/>
              <a:t>Optical measurements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10326" y="2004536"/>
            <a:ext cx="4057474" cy="2796064"/>
            <a:chOff x="5010326" y="1764268"/>
            <a:chExt cx="4057474" cy="2796064"/>
          </a:xfrm>
        </p:grpSpPr>
        <p:sp>
          <p:nvSpPr>
            <p:cNvPr id="9" name="Parallelogram 8"/>
            <p:cNvSpPr/>
            <p:nvPr/>
          </p:nvSpPr>
          <p:spPr>
            <a:xfrm>
              <a:off x="5315126" y="3212068"/>
              <a:ext cx="3505200" cy="457200"/>
            </a:xfrm>
            <a:prstGeom prst="parallelogram">
              <a:avLst>
                <a:gd name="adj" fmla="val 21076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14580000">
              <a:off x="5505626" y="2335768"/>
              <a:ext cx="609600" cy="1600200"/>
            </a:xfrm>
            <a:prstGeom prst="can">
              <a:avLst>
                <a:gd name="adj" fmla="val 1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4580000">
              <a:off x="7943427" y="2318647"/>
              <a:ext cx="609600" cy="1639146"/>
            </a:xfrm>
            <a:prstGeom prst="can">
              <a:avLst>
                <a:gd name="adj" fmla="val 1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5238926" y="2602468"/>
              <a:ext cx="3505200" cy="457200"/>
            </a:xfrm>
            <a:prstGeom prst="parallelogram">
              <a:avLst>
                <a:gd name="adj" fmla="val 21076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48726" y="3059668"/>
              <a:ext cx="64008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62926" y="2678668"/>
              <a:ext cx="533400" cy="304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6991526" y="2221468"/>
              <a:ext cx="76200" cy="60960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7753526" y="2373868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1926" y="1764268"/>
              <a:ext cx="751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Wafer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686726" y="2145268"/>
              <a:ext cx="228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53200" y="4191000"/>
              <a:ext cx="142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Polishing Pad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6804629" y="3939571"/>
              <a:ext cx="316468" cy="573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82126" y="20690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775</Words>
  <Application>Microsoft Office PowerPoint</Application>
  <PresentationFormat>On-screen Show (4:3)</PresentationFormat>
  <Paragraphs>154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Chemical</vt:lpstr>
      <vt:lpstr>Chemical Mechanical Planarization Contents</vt:lpstr>
      <vt:lpstr>What is Chemical Mechanical Planarization?</vt:lpstr>
      <vt:lpstr>The Mechanics of Planarization</vt:lpstr>
      <vt:lpstr>CMP Modeling – Preston’s Law</vt:lpstr>
      <vt:lpstr>CMP Modeling – Preston’s Law</vt:lpstr>
      <vt:lpstr>Rotary Polishing Devices</vt:lpstr>
      <vt:lpstr>Other Mechanical Polishing Techniques</vt:lpstr>
      <vt:lpstr>The Pad -- Characteristics</vt:lpstr>
      <vt:lpstr>The Pad – Commonly Used Structures</vt:lpstr>
      <vt:lpstr>The Pad – Variables affecting Removal  Rate</vt:lpstr>
      <vt:lpstr>The Slurry – Purpose</vt:lpstr>
      <vt:lpstr>Slurry Composition</vt:lpstr>
      <vt:lpstr>What goes wrong -- Dishing</vt:lpstr>
      <vt:lpstr>Future CMP Advancements</vt:lpstr>
      <vt:lpstr>Works Cited</vt:lpstr>
      <vt:lpstr>Hidden Feature</vt:lpstr>
    </vt:vector>
  </TitlesOfParts>
  <Company>COE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guerberj</dc:creator>
  <cp:lastModifiedBy>guerberj</cp:lastModifiedBy>
  <cp:revision>71</cp:revision>
  <dcterms:created xsi:type="dcterms:W3CDTF">2008-05-10T21:24:17Z</dcterms:created>
  <dcterms:modified xsi:type="dcterms:W3CDTF">2008-05-25T23:24:15Z</dcterms:modified>
</cp:coreProperties>
</file>